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‹Nr.›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CA1BF5-9B7C-2F63-B91C-C74AD77538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/>
              <a:t>Role of neuroinflammation in neurodegeneration development, a review</a:t>
            </a:r>
            <a:endParaRPr lang="de-DE" sz="44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8F4EF6A-C99E-87CF-F732-40F0E60E4E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Zhangt</a:t>
            </a:r>
            <a:r>
              <a:rPr lang="en-US" sz="2800" dirty="0"/>
              <a:t> et al 2023.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50038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C89192-C183-C4DB-387C-E18867BB3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5400" dirty="0"/>
              <a:t>Kleiner Überblick – </a:t>
            </a:r>
            <a:r>
              <a:rPr lang="de-DE" sz="3600" dirty="0"/>
              <a:t>Was will uns das Paper sagen?</a:t>
            </a:r>
            <a:endParaRPr lang="de-DE" sz="54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F83BDD3-C0F0-7D82-2427-A8B4CAEEC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344368"/>
            <a:ext cx="9601200" cy="3581400"/>
          </a:xfrm>
        </p:spPr>
        <p:txBody>
          <a:bodyPr>
            <a:normAutofit/>
          </a:bodyPr>
          <a:lstStyle/>
          <a:p>
            <a:r>
              <a:rPr lang="de-DE" sz="2500" dirty="0" err="1"/>
              <a:t>Neuroinflammation</a:t>
            </a:r>
            <a:r>
              <a:rPr lang="de-DE" sz="2500" dirty="0"/>
              <a:t> als aktiver Treiber der Neurodegeneration </a:t>
            </a:r>
          </a:p>
          <a:p>
            <a:r>
              <a:rPr lang="de-DE" sz="2500" dirty="0"/>
              <a:t>Positiver Feedback-Loop </a:t>
            </a:r>
          </a:p>
          <a:p>
            <a:pPr lvl="1"/>
            <a:r>
              <a:rPr lang="de-DE" sz="2500" dirty="0"/>
              <a:t>Aggregation -&gt; Entzündung -&gt; vermehrte Aggregation</a:t>
            </a:r>
          </a:p>
          <a:p>
            <a:r>
              <a:rPr lang="de-DE" sz="2500" dirty="0"/>
              <a:t>Entzündung als primärer Auslöser für Aggregation </a:t>
            </a:r>
          </a:p>
          <a:p>
            <a:r>
              <a:rPr lang="de-DE" sz="2500" dirty="0"/>
              <a:t>Therapiemöglichkeiten für Entzündung statt Ablagerung </a:t>
            </a:r>
          </a:p>
        </p:txBody>
      </p:sp>
    </p:spTree>
    <p:extLst>
      <p:ext uri="{BB962C8B-B14F-4D97-AF65-F5344CB8AC3E}">
        <p14:creationId xmlns:p14="http://schemas.microsoft.com/office/powerpoint/2010/main" val="2483096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9A80D8-4EB8-6D01-2BE6-883685D71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5400" dirty="0"/>
              <a:t>Konzept und Hintergrund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97F6509-1ECD-066E-F0BC-309337275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01171"/>
            <a:ext cx="9601200" cy="3581400"/>
          </a:xfrm>
        </p:spPr>
        <p:txBody>
          <a:bodyPr>
            <a:noAutofit/>
          </a:bodyPr>
          <a:lstStyle/>
          <a:p>
            <a:r>
              <a:rPr lang="de-DE" sz="2500" dirty="0"/>
              <a:t>„Neurodegeneration“ = pathologischer Zustand, der primär </a:t>
            </a:r>
            <a:r>
              <a:rPr lang="de-DE" sz="2500" b="1" dirty="0"/>
              <a:t>Neurone</a:t>
            </a:r>
            <a:r>
              <a:rPr lang="de-DE" sz="2500" dirty="0"/>
              <a:t> betrifft</a:t>
            </a:r>
          </a:p>
          <a:p>
            <a:pPr lvl="1"/>
            <a:r>
              <a:rPr lang="de-DE" sz="2500" dirty="0"/>
              <a:t>Alzheimer</a:t>
            </a:r>
          </a:p>
          <a:p>
            <a:pPr lvl="1"/>
            <a:r>
              <a:rPr lang="de-DE" sz="2500" dirty="0"/>
              <a:t>Parkinson</a:t>
            </a:r>
          </a:p>
          <a:p>
            <a:pPr lvl="1"/>
            <a:r>
              <a:rPr lang="de-DE" sz="2500" dirty="0"/>
              <a:t>Amyotrophe Lateralsklerose</a:t>
            </a:r>
          </a:p>
          <a:p>
            <a:pPr lvl="1"/>
            <a:r>
              <a:rPr lang="de-DE" sz="2500" dirty="0"/>
              <a:t>Frontotemporale Demenz</a:t>
            </a:r>
          </a:p>
          <a:p>
            <a:pPr lvl="1"/>
            <a:r>
              <a:rPr lang="de-DE" sz="2500" dirty="0"/>
              <a:t>Huntington </a:t>
            </a:r>
          </a:p>
          <a:p>
            <a:r>
              <a:rPr lang="de-DE" sz="2500" dirty="0"/>
              <a:t>Historischer Shift: von „Entzündung = Nebenrolle“ zu          „Entzündung = Hauptrolle“</a:t>
            </a:r>
          </a:p>
          <a:p>
            <a:pPr lvl="1"/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088295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5EC83-FD37-22C2-00AE-086711187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7975AA-2560-929B-CBF6-9038E3130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5400" dirty="0"/>
              <a:t>Entzündung des ZNS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1D6338-C6F8-2E44-6BBC-F444AF706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01171"/>
            <a:ext cx="9601200" cy="3581400"/>
          </a:xfrm>
        </p:spPr>
        <p:txBody>
          <a:bodyPr>
            <a:noAutofit/>
          </a:bodyPr>
          <a:lstStyle/>
          <a:p>
            <a:r>
              <a:rPr lang="de-DE" sz="2800" dirty="0"/>
              <a:t>Faktoren:</a:t>
            </a:r>
          </a:p>
          <a:p>
            <a:pPr lvl="1"/>
            <a:r>
              <a:rPr lang="de-DE" sz="2400" dirty="0"/>
              <a:t>Endogene Faktoren (v.a. Proteinaggregate)</a:t>
            </a:r>
          </a:p>
          <a:p>
            <a:pPr lvl="1"/>
            <a:r>
              <a:rPr lang="de-DE" sz="2400" dirty="0"/>
              <a:t>Umweltfaktoren / systemische Einflüsse </a:t>
            </a:r>
          </a:p>
          <a:p>
            <a:pPr lvl="1"/>
            <a:r>
              <a:rPr lang="de-DE" sz="2400" dirty="0"/>
              <a:t>Genetische Suszeptibilität </a:t>
            </a:r>
          </a:p>
          <a:p>
            <a:pPr lvl="1"/>
            <a:r>
              <a:rPr lang="de-DE" sz="2400" dirty="0"/>
              <a:t>Fehlerhafte Auflösung von Entzündung </a:t>
            </a:r>
          </a:p>
          <a:p>
            <a:r>
              <a:rPr lang="de-DE" sz="2800" dirty="0"/>
              <a:t>Immunsignale </a:t>
            </a:r>
            <a:endParaRPr lang="de-DE" sz="2400" i="1" dirty="0"/>
          </a:p>
          <a:p>
            <a:pPr lvl="1"/>
            <a:r>
              <a:rPr lang="de-DE" sz="2400" dirty="0"/>
              <a:t>Normalerweise zeitlich begrenzt </a:t>
            </a:r>
          </a:p>
          <a:p>
            <a:pPr lvl="1"/>
            <a:r>
              <a:rPr lang="de-DE" sz="2400" dirty="0"/>
              <a:t>Pathologisch: Entzündung kann nicht „abgeschaltet“ werden</a:t>
            </a:r>
          </a:p>
          <a:p>
            <a:pPr lvl="1"/>
            <a:endParaRPr lang="de-DE" sz="2400" dirty="0"/>
          </a:p>
          <a:p>
            <a:endParaRPr lang="de-DE" sz="2800" dirty="0"/>
          </a:p>
          <a:p>
            <a:pPr lvl="1"/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283467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06FC0-7A07-BBFF-9F4E-C36ED1093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821C0E-D312-0F8E-849D-180356A4B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5400" dirty="0"/>
              <a:t>Endogene Faktoren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6E1463-0540-3634-F1FE-3D8078388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01171"/>
            <a:ext cx="9601200" cy="3581400"/>
          </a:xfrm>
        </p:spPr>
        <p:txBody>
          <a:bodyPr>
            <a:noAutofit/>
          </a:bodyPr>
          <a:lstStyle/>
          <a:p>
            <a:r>
              <a:rPr lang="de-DE" sz="2500" dirty="0"/>
              <a:t>Proteinaggregate </a:t>
            </a:r>
          </a:p>
          <a:p>
            <a:pPr lvl="1"/>
            <a:r>
              <a:rPr lang="de-DE" sz="2500" dirty="0"/>
              <a:t>Mikroglia-/Astrozyten-Aktivierung </a:t>
            </a:r>
          </a:p>
          <a:p>
            <a:pPr lvl="1"/>
            <a:r>
              <a:rPr lang="de-DE" sz="2500" dirty="0" err="1"/>
              <a:t>Neuronenschädigende</a:t>
            </a:r>
            <a:r>
              <a:rPr lang="de-DE" sz="2500" dirty="0"/>
              <a:t> Entzündung als Immunreaktion</a:t>
            </a:r>
          </a:p>
          <a:p>
            <a:r>
              <a:rPr lang="de-DE" sz="2500" dirty="0"/>
              <a:t>Astrozyten:</a:t>
            </a:r>
          </a:p>
          <a:p>
            <a:pPr lvl="1"/>
            <a:r>
              <a:rPr lang="de-DE" sz="2500" dirty="0"/>
              <a:t>Produzieren proinflammatorische Mediatoren</a:t>
            </a:r>
          </a:p>
          <a:p>
            <a:r>
              <a:rPr lang="de-DE" sz="2500" dirty="0"/>
              <a:t>Periphere Immunzellen:</a:t>
            </a:r>
          </a:p>
          <a:p>
            <a:pPr lvl="1"/>
            <a:r>
              <a:rPr lang="de-DE" sz="2500" dirty="0"/>
              <a:t>Verstärken im Gehirn den inflammatorischen Zustand</a:t>
            </a:r>
          </a:p>
          <a:p>
            <a:endParaRPr lang="de-DE" sz="2500" dirty="0"/>
          </a:p>
          <a:p>
            <a:endParaRPr lang="de-DE" sz="2500" dirty="0"/>
          </a:p>
          <a:p>
            <a:pPr lvl="1"/>
            <a:endParaRPr lang="de-DE" sz="2500" dirty="0"/>
          </a:p>
        </p:txBody>
      </p:sp>
    </p:spTree>
    <p:extLst>
      <p:ext uri="{BB962C8B-B14F-4D97-AF65-F5344CB8AC3E}">
        <p14:creationId xmlns:p14="http://schemas.microsoft.com/office/powerpoint/2010/main" val="3228666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CAB68C-F37D-4FEA-79D1-D31614B7CD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D868099-6145-4BC0-A5EA-74BEF1776B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rafik 4" descr="Ein Bild, das Text, Diagramm, Schrift, Karte enthält.&#10;&#10;KI-generierte Inhalte können fehlerhaft sein.">
            <a:extLst>
              <a:ext uri="{FF2B5EF4-FFF2-40B4-BE49-F238E27FC236}">
                <a16:creationId xmlns:a16="http://schemas.microsoft.com/office/drawing/2014/main" id="{4B9C58A9-2635-3E69-46C5-BE61372FD7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275" y="1918490"/>
            <a:ext cx="6900380" cy="3915965"/>
          </a:xfrm>
          <a:prstGeom prst="rect">
            <a:avLst/>
          </a:prstGeom>
        </p:spPr>
      </p:pic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097F0BE-F266-C5C8-1FFA-84F1C2F81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5515" y="1264596"/>
            <a:ext cx="3686783" cy="4953324"/>
          </a:xfrm>
        </p:spPr>
        <p:txBody>
          <a:bodyPr>
            <a:normAutofit/>
          </a:bodyPr>
          <a:lstStyle/>
          <a:p>
            <a:r>
              <a:rPr lang="de-DE" sz="2200" dirty="0"/>
              <a:t>Proteinaggregate</a:t>
            </a:r>
          </a:p>
          <a:p>
            <a:pPr lvl="1"/>
            <a:r>
              <a:rPr lang="de-DE" sz="2200" dirty="0"/>
              <a:t>Amyloid-β (Aβ) Plaques &amp; Tau-Neurofibrillen als PAMPs</a:t>
            </a:r>
          </a:p>
          <a:p>
            <a:pPr lvl="1"/>
            <a:r>
              <a:rPr lang="de-DE" sz="2200" dirty="0"/>
              <a:t>Mikroglia-Antwort -&gt; Immunreaktion (</a:t>
            </a:r>
            <a:r>
              <a:rPr lang="de-DE" sz="2200" dirty="0" err="1"/>
              <a:t>Neuroinflammation</a:t>
            </a:r>
            <a:r>
              <a:rPr lang="de-DE" sz="2200" dirty="0"/>
              <a:t>)</a:t>
            </a:r>
          </a:p>
          <a:p>
            <a:r>
              <a:rPr lang="de-DE" sz="2200" dirty="0"/>
              <a:t>Folge:</a:t>
            </a:r>
          </a:p>
          <a:p>
            <a:pPr lvl="1"/>
            <a:r>
              <a:rPr lang="de-DE" sz="2200" b="1" dirty="0"/>
              <a:t>synaptische Dysfunktion</a:t>
            </a:r>
            <a:endParaRPr lang="de-DE" sz="2200" dirty="0"/>
          </a:p>
          <a:p>
            <a:pPr lvl="1"/>
            <a:r>
              <a:rPr lang="de-DE" sz="2200" b="1" dirty="0"/>
              <a:t>axonaler Schaden</a:t>
            </a:r>
            <a:endParaRPr lang="de-DE" sz="2200" dirty="0"/>
          </a:p>
          <a:p>
            <a:pPr lvl="1"/>
            <a:r>
              <a:rPr lang="de-DE" sz="2200" b="1" dirty="0" err="1"/>
              <a:t>Neuronuntergang</a:t>
            </a:r>
            <a:endParaRPr lang="de-DE" sz="2200" b="1" dirty="0"/>
          </a:p>
          <a:p>
            <a:pPr marL="0" indent="0">
              <a:buNone/>
            </a:pPr>
            <a:endParaRPr lang="de-DE" sz="1600" dirty="0"/>
          </a:p>
          <a:p>
            <a:pPr lvl="1"/>
            <a:endParaRPr lang="de-DE" sz="1600" dirty="0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CC1026F7-DECB-49B4-A565-518BBA4454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983434" y="640080"/>
            <a:ext cx="2296028" cy="3674981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089CD305-068B-229F-9632-043942314239}"/>
              </a:ext>
            </a:extLst>
          </p:cNvPr>
          <p:cNvSpPr txBox="1">
            <a:spLocks/>
          </p:cNvSpPr>
          <p:nvPr/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5400" dirty="0"/>
              <a:t>Beispiel Alzheimer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B848F46-86D7-EAFC-7B97-FEEA28E7282E}"/>
              </a:ext>
            </a:extLst>
          </p:cNvPr>
          <p:cNvSpPr txBox="1"/>
          <p:nvPr/>
        </p:nvSpPr>
        <p:spPr>
          <a:xfrm>
            <a:off x="588523" y="5831732"/>
            <a:ext cx="15661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i="1" dirty="0"/>
              <a:t>Fig.2, Seite 3</a:t>
            </a:r>
          </a:p>
        </p:txBody>
      </p:sp>
    </p:spTree>
    <p:extLst>
      <p:ext uri="{BB962C8B-B14F-4D97-AF65-F5344CB8AC3E}">
        <p14:creationId xmlns:p14="http://schemas.microsoft.com/office/powerpoint/2010/main" val="2973560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F7987A-2894-C69C-64F4-419DCF9E6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88AFC7-818A-4D95-2033-9368C9DCE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5400" dirty="0"/>
              <a:t>Genetische Disposition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A3982C-96C8-7B97-2AC0-812E9717A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01171"/>
            <a:ext cx="9601200" cy="35814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GB" sz="2500" dirty="0"/>
              <a:t>„</a:t>
            </a:r>
            <a:r>
              <a:rPr lang="en-US" sz="2500" dirty="0"/>
              <a:t>Actually, inflammation even happens earlier than protein aggregation.”</a:t>
            </a:r>
          </a:p>
          <a:p>
            <a:r>
              <a:rPr lang="de-DE" sz="2500" dirty="0"/>
              <a:t>APOE4 → stärkere </a:t>
            </a:r>
            <a:r>
              <a:rPr lang="de-DE" sz="2500" dirty="0" err="1"/>
              <a:t>Neuroinflammation</a:t>
            </a:r>
            <a:r>
              <a:rPr lang="de-DE" sz="2500" dirty="0"/>
              <a:t>, schlechtere Aβ-Clearance</a:t>
            </a:r>
          </a:p>
          <a:p>
            <a:r>
              <a:rPr lang="de-DE" sz="2500" dirty="0"/>
              <a:t>TREM2-Risikovarianten</a:t>
            </a:r>
          </a:p>
          <a:p>
            <a:r>
              <a:rPr lang="de-DE" sz="2500" dirty="0"/>
              <a:t>Mutationen in PINK1 und PRKN → gestörte </a:t>
            </a:r>
            <a:r>
              <a:rPr lang="de-DE" sz="2500" dirty="0" err="1"/>
              <a:t>Mitophagie</a:t>
            </a:r>
            <a:endParaRPr lang="de-DE" sz="2500" dirty="0"/>
          </a:p>
          <a:p>
            <a:r>
              <a:rPr lang="de-DE" sz="2500" dirty="0"/>
              <a:t>LRRK2-Mutationen → überaktive Mikroglia</a:t>
            </a:r>
          </a:p>
          <a:p>
            <a:endParaRPr lang="de-DE" sz="2500" dirty="0"/>
          </a:p>
          <a:p>
            <a:pPr lvl="1"/>
            <a:endParaRPr lang="de-DE" sz="2500" dirty="0"/>
          </a:p>
        </p:txBody>
      </p:sp>
    </p:spTree>
    <p:extLst>
      <p:ext uri="{BB962C8B-B14F-4D97-AF65-F5344CB8AC3E}">
        <p14:creationId xmlns:p14="http://schemas.microsoft.com/office/powerpoint/2010/main" val="4277027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DE689-5BEA-0EEB-0DFF-D98F3362A6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52B45B-6310-CA6C-F0BC-83631B3EF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5400" dirty="0"/>
              <a:t>Therapie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E302F8-00C3-D7FC-D19C-7D82F94DD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38299"/>
            <a:ext cx="9601200" cy="4616585"/>
          </a:xfrm>
        </p:spPr>
        <p:txBody>
          <a:bodyPr>
            <a:noAutofit/>
          </a:bodyPr>
          <a:lstStyle/>
          <a:p>
            <a:r>
              <a:rPr lang="de-DE" sz="2200" dirty="0"/>
              <a:t>anti-inflammatorische Strategien</a:t>
            </a:r>
          </a:p>
          <a:p>
            <a:pPr lvl="1"/>
            <a:r>
              <a:rPr lang="de-DE" sz="2200" dirty="0"/>
              <a:t>TLR4-Inhibitoren</a:t>
            </a:r>
          </a:p>
          <a:p>
            <a:pPr lvl="1"/>
            <a:r>
              <a:rPr lang="de-DE" sz="2200" dirty="0"/>
              <a:t>Modulation der adaptiven Immunität (T-Zellen / </a:t>
            </a:r>
            <a:r>
              <a:rPr lang="de-DE" sz="2200" dirty="0" err="1"/>
              <a:t>Tregs</a:t>
            </a:r>
            <a:r>
              <a:rPr lang="de-DE" sz="2200" dirty="0"/>
              <a:t>)</a:t>
            </a:r>
          </a:p>
          <a:p>
            <a:r>
              <a:rPr lang="de-DE" sz="2200" dirty="0"/>
              <a:t>Proteinaggregate immunologisch angreifen</a:t>
            </a:r>
          </a:p>
          <a:p>
            <a:pPr lvl="1"/>
            <a:r>
              <a:rPr lang="de-DE" sz="2200" dirty="0"/>
              <a:t>Passive Antikörpertherapie</a:t>
            </a:r>
          </a:p>
          <a:p>
            <a:pPr lvl="1"/>
            <a:r>
              <a:rPr lang="de-DE" sz="2200" dirty="0"/>
              <a:t>Aktive und passive Immunisierung gegen Tau</a:t>
            </a:r>
          </a:p>
          <a:p>
            <a:r>
              <a:rPr lang="de-DE" sz="2200" dirty="0"/>
              <a:t>Mikroglia &amp; angeborene Immunität modulieren</a:t>
            </a:r>
          </a:p>
          <a:p>
            <a:r>
              <a:rPr lang="de-DE" sz="2200" dirty="0"/>
              <a:t>Breite Anti-Entzündungs- und Immunmodulatoren</a:t>
            </a:r>
          </a:p>
          <a:p>
            <a:r>
              <a:rPr lang="de-DE" sz="2200" dirty="0"/>
              <a:t>Metabolische und systemische Ansätze</a:t>
            </a:r>
          </a:p>
          <a:p>
            <a:r>
              <a:rPr lang="de-DE" sz="2200" dirty="0"/>
              <a:t>Darmmikrobiom &amp; periphere Immunantwort</a:t>
            </a:r>
          </a:p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pPr lvl="1"/>
            <a:endParaRPr lang="de-DE" sz="2200" dirty="0"/>
          </a:p>
        </p:txBody>
      </p:sp>
    </p:spTree>
    <p:extLst>
      <p:ext uri="{BB962C8B-B14F-4D97-AF65-F5344CB8AC3E}">
        <p14:creationId xmlns:p14="http://schemas.microsoft.com/office/powerpoint/2010/main" val="3509442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4F8FA-236C-3AB7-4F7D-BD8F3402A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C1EB73-B50F-87B0-30FF-AA54A941C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5400" dirty="0" err="1"/>
              <a:t>Conclusion</a:t>
            </a:r>
            <a:r>
              <a:rPr lang="de-DE" sz="5400" dirty="0"/>
              <a:t>/ </a:t>
            </a:r>
            <a:r>
              <a:rPr lang="de-DE" sz="5400" dirty="0" err="1"/>
              <a:t>Learnings</a:t>
            </a:r>
            <a:endParaRPr lang="de-DE" sz="54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9E8B93-C292-395F-4F79-EE2069206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01171"/>
            <a:ext cx="9601200" cy="3581400"/>
          </a:xfrm>
        </p:spPr>
        <p:txBody>
          <a:bodyPr>
            <a:noAutofit/>
          </a:bodyPr>
          <a:lstStyle/>
          <a:p>
            <a:r>
              <a:rPr lang="de-DE" sz="2600" dirty="0"/>
              <a:t>Proteinaggregate wegputzen reicht nicht</a:t>
            </a:r>
          </a:p>
          <a:p>
            <a:r>
              <a:rPr lang="de-DE" sz="2600" dirty="0"/>
              <a:t>Inflammation ist doppelschneidig</a:t>
            </a:r>
          </a:p>
          <a:p>
            <a:r>
              <a:rPr lang="de-DE" sz="2600" dirty="0"/>
              <a:t>Viele gezielte Entzündungstherapien sind in Trials</a:t>
            </a:r>
          </a:p>
          <a:p>
            <a:pPr lvl="1"/>
            <a:endParaRPr lang="de-DE" sz="2500" dirty="0"/>
          </a:p>
        </p:txBody>
      </p:sp>
    </p:spTree>
    <p:extLst>
      <p:ext uri="{BB962C8B-B14F-4D97-AF65-F5344CB8AC3E}">
        <p14:creationId xmlns:p14="http://schemas.microsoft.com/office/powerpoint/2010/main" val="2799483978"/>
      </p:ext>
    </p:extLst>
  </p:cSld>
  <p:clrMapOvr>
    <a:masterClrMapping/>
  </p:clrMapOvr>
</p:sld>
</file>

<file path=ppt/theme/theme1.xml><?xml version="1.0" encoding="utf-8"?>
<a:theme xmlns:a="http://schemas.openxmlformats.org/drawingml/2006/main" name="Ausschnitt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TM10001105[[fn=Ausschnitt]]</Template>
  <TotalTime>0</TotalTime>
  <Words>267</Words>
  <Application>Microsoft Office PowerPoint</Application>
  <PresentationFormat>Breitbild</PresentationFormat>
  <Paragraphs>67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Franklin Gothic Book</vt:lpstr>
      <vt:lpstr>Ausschnitt</vt:lpstr>
      <vt:lpstr>Role of neuroinflammation in neurodegeneration development, a review</vt:lpstr>
      <vt:lpstr>Kleiner Überblick – Was will uns das Paper sagen?</vt:lpstr>
      <vt:lpstr>Konzept und Hintergrund</vt:lpstr>
      <vt:lpstr>Entzündung des ZNS</vt:lpstr>
      <vt:lpstr>Endogene Faktoren</vt:lpstr>
      <vt:lpstr>PowerPoint-Präsentation</vt:lpstr>
      <vt:lpstr>Genetische Disposition</vt:lpstr>
      <vt:lpstr>Therapie</vt:lpstr>
      <vt:lpstr>Conclusion/ Learnings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Annika Giese</dc:creator>
  <cp:lastModifiedBy>Annika Giese</cp:lastModifiedBy>
  <cp:revision>2</cp:revision>
  <dcterms:created xsi:type="dcterms:W3CDTF">2025-12-03T11:19:14Z</dcterms:created>
  <dcterms:modified xsi:type="dcterms:W3CDTF">2025-12-03T20:23:04Z</dcterms:modified>
</cp:coreProperties>
</file>